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5" r:id="rId5"/>
    <p:sldId id="286" r:id="rId6"/>
    <p:sldId id="345" r:id="rId7"/>
    <p:sldId id="321" r:id="rId8"/>
    <p:sldId id="323" r:id="rId9"/>
    <p:sldId id="324" r:id="rId10"/>
    <p:sldId id="300" r:id="rId11"/>
    <p:sldId id="343" r:id="rId12"/>
    <p:sldId id="298" r:id="rId13"/>
    <p:sldId id="342" r:id="rId14"/>
    <p:sldId id="362" r:id="rId15"/>
    <p:sldId id="299" r:id="rId16"/>
    <p:sldId id="294" r:id="rId17"/>
    <p:sldId id="341" r:id="rId18"/>
    <p:sldId id="314" r:id="rId19"/>
    <p:sldId id="287" r:id="rId20"/>
    <p:sldId id="312" r:id="rId21"/>
    <p:sldId id="313" r:id="rId22"/>
    <p:sldId id="315" r:id="rId23"/>
    <p:sldId id="316" r:id="rId24"/>
    <p:sldId id="317" r:id="rId25"/>
    <p:sldId id="318" r:id="rId26"/>
    <p:sldId id="319" r:id="rId27"/>
    <p:sldId id="320" r:id="rId28"/>
    <p:sldId id="325" r:id="rId29"/>
    <p:sldId id="364" r:id="rId30"/>
    <p:sldId id="363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7" r:id="rId43"/>
    <p:sldId id="358" r:id="rId44"/>
    <p:sldId id="359" r:id="rId45"/>
    <p:sldId id="360" r:id="rId46"/>
    <p:sldId id="361" r:id="rId47"/>
    <p:sldId id="259" r:id="rId48"/>
    <p:sldId id="282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2506-91B0-47F7-A996-1C38FEA21613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9B87-E15C-401C-882B-C7D2F33612F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-19050"/>
            <a:ext cx="91344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0799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2506-91B0-47F7-A996-1C38FEA21613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9B87-E15C-401C-882B-C7D2F3361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5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2506-91B0-47F7-A996-1C38FEA21613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9B87-E15C-401C-882B-C7D2F3361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2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2506-91B0-47F7-A996-1C38FEA21613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9B87-E15C-401C-882B-C7D2F33612F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849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2506-91B0-47F7-A996-1C38FEA21613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9B87-E15C-401C-882B-C7D2F3361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8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2506-91B0-47F7-A996-1C38FEA21613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9B87-E15C-401C-882B-C7D2F3361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1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2506-91B0-47F7-A996-1C38FEA21613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9B87-E15C-401C-882B-C7D2F3361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9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2506-91B0-47F7-A996-1C38FEA21613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9B87-E15C-401C-882B-C7D2F3361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8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2506-91B0-47F7-A996-1C38FEA21613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9B87-E15C-401C-882B-C7D2F3361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2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2506-91B0-47F7-A996-1C38FEA21613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9B87-E15C-401C-882B-C7D2F3361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4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2506-91B0-47F7-A996-1C38FEA21613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9B87-E15C-401C-882B-C7D2F3361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3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52506-91B0-47F7-A996-1C38FEA21613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D9B87-E15C-401C-882B-C7D2F3361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4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sqldatabases.com/main/tag/" TargetMode="External"/><Relationship Id="rId2" Type="http://schemas.openxmlformats.org/officeDocument/2006/relationships/hyperlink" Target="http://wiki.infinitegraph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905000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876800"/>
            <a:ext cx="6934200" cy="1676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By: 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Sara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Karamati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Sadhna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Kumari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05000" y="3124200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CSC 8711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Prof: Dr. Raj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Sunderraman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51" y="1152525"/>
            <a:ext cx="6553200" cy="1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6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477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Targeting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Large Graphs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91600" cy="48768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Typical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Use Cases </a:t>
            </a:r>
          </a:p>
          <a:p>
            <a:pPr marL="457200" lvl="1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- Social Graph Analysis</a:t>
            </a:r>
          </a:p>
          <a:p>
            <a:pPr marL="457200" lvl="1" indent="0">
              <a:buNone/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	- Catching Bad Guys</a:t>
            </a:r>
          </a:p>
          <a:p>
            <a:pPr marL="457200" lvl="1" indent="0">
              <a:buNone/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	- Fraud / Financial (more bad guys) </a:t>
            </a:r>
          </a:p>
          <a:p>
            <a:pPr marL="457200" lvl="1" indent="0">
              <a:buNone/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	- Data Intensive Science</a:t>
            </a:r>
          </a:p>
          <a:p>
            <a:pPr marL="457200" lvl="1" indent="0">
              <a:buNone/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	- Web / Advertising Analytics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Graphs grow quickly 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Some analytics require navigation of large sections of the graph </a:t>
            </a:r>
          </a:p>
        </p:txBody>
      </p:sp>
      <p:pic>
        <p:nvPicPr>
          <p:cNvPr id="4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54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Distributed Graph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atabases Must have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91600" cy="48768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Optimized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around data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relationships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Small focused API (typically not SQL)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distribute data and go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parallel</a:t>
            </a:r>
          </a:p>
        </p:txBody>
      </p:sp>
      <p:pic>
        <p:nvPicPr>
          <p:cNvPr id="4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4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Distributed Graph Partitioning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0" y="3733800"/>
            <a:ext cx="693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534400" cy="2286000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Graph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partitioning is not as simple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Graph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operations are rarely partition bound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Repartitioning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expensive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Partitions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must co-operate</a:t>
            </a:r>
          </a:p>
        </p:txBody>
      </p:sp>
    </p:spTree>
    <p:extLst>
      <p:ext uri="{BB962C8B-B14F-4D97-AF65-F5344CB8AC3E}">
        <p14:creationId xmlns:p14="http://schemas.microsoft.com/office/powerpoint/2010/main" val="35243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477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Distributed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Navigation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50292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Graph algorithms naturally branch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Breaking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up the process is relatively simple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Orchestrating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it is more challenging </a:t>
            </a:r>
          </a:p>
        </p:txBody>
      </p:sp>
      <p:pic>
        <p:nvPicPr>
          <p:cNvPr id="4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726022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5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477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Consistency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50292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Trading off full consistency for performance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Relax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locking, allow stale reads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100x edge ingest rates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Great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“social graph” applications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These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tend to have relaxed consistency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requirements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allows choice per operation</a:t>
            </a:r>
          </a:p>
        </p:txBody>
      </p:sp>
      <p:pic>
        <p:nvPicPr>
          <p:cNvPr id="4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477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Features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5029200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Simple Graph focused API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Automated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distribution and deployment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distributed data tier supports parallel IO 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Ability to deal with remote data reads (fast) 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High performance distributed persistence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(Java Class based)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Distributed navigation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processing: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Asynchronous navigation 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Distributed, multi-source concurrent ingest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Indexing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framework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Write modes supporting both strict and eventual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consistency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45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477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Architecture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18563"/>
            <a:ext cx="8191500" cy="46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19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endParaRPr lang="en-US" sz="7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en-US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Technical Specification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52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Schema Model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52578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InfiniteGraph saves edges and vertices as persistent data.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library consists of two classes namely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BaseVertex and BaseEdge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which are defined as persistent.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instances of vertices should inherit from BaseVertex or subclass of BaseVertex. Similarly, edge instances should inherit from BaseEdge.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instances can be saved in an InfiniteGraph graph database. Instances of a persistent class can act both as standard Java runtime objects and as persistent elements stored in an InfiniteGraph graph database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At the time of database write, the values of fields are also persistently stored.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91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Creating Graph Database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685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Graph database is created by providing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 name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which is a logical name for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graph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30" y="4346812"/>
            <a:ext cx="640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227607"/>
              </p:ext>
            </p:extLst>
          </p:nvPr>
        </p:nvGraphicFramePr>
        <p:xfrm>
          <a:off x="533400" y="2590800"/>
          <a:ext cx="477501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5011"/>
              </a:tblGrid>
              <a:tr h="457200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600" dirty="0" smtClean="0"/>
                        <a:t>	</a:t>
                      </a:r>
                      <a:r>
                        <a:rPr lang="en-US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GraphFactory.create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("</a:t>
                      </a:r>
                      <a:r>
                        <a:rPr lang="en-US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mySystemName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") ;</a:t>
                      </a: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791869"/>
              </p:ext>
            </p:extLst>
          </p:nvPr>
        </p:nvGraphicFramePr>
        <p:xfrm>
          <a:off x="228600" y="3276600"/>
          <a:ext cx="5867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00"/>
              </a:tblGrid>
              <a:tr h="457200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600" dirty="0" smtClean="0"/>
                        <a:t>	</a:t>
                      </a:r>
                      <a:r>
                        <a:rPr lang="en-US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GraphFactory.create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("</a:t>
                      </a:r>
                      <a:r>
                        <a:rPr lang="en-US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mySystemName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", "</a:t>
                      </a:r>
                      <a:r>
                        <a:rPr lang="en-US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myPropertyFilePathName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") ;</a:t>
                      </a: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834987" y="3869140"/>
            <a:ext cx="31242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creates in path specified in “.properties” file</a:t>
            </a:r>
          </a:p>
        </p:txBody>
      </p:sp>
      <p:cxnSp>
        <p:nvCxnSpPr>
          <p:cNvPr id="9" name="Straight Arrow Connector 8"/>
          <p:cNvCxnSpPr>
            <a:endCxn id="6" idx="3"/>
          </p:cNvCxnSpPr>
          <p:nvPr/>
        </p:nvCxnSpPr>
        <p:spPr>
          <a:xfrm flipH="1">
            <a:off x="5308411" y="2819400"/>
            <a:ext cx="47084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91200" y="2514600"/>
            <a:ext cx="31242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creates in default working directory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066432" y="3421039"/>
            <a:ext cx="609598" cy="4481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0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InfiniteGraph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Overview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Technical Specification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 Demo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6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553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Connecting to Graph Database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686800" cy="8382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connect to Graph,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logical name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is provided. </a:t>
            </a:r>
          </a:p>
          <a:p>
            <a:pPr marL="457200" lvl="1" indent="0"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892018"/>
              </p:ext>
            </p:extLst>
          </p:nvPr>
        </p:nvGraphicFramePr>
        <p:xfrm>
          <a:off x="533400" y="2438400"/>
          <a:ext cx="5715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</a:tblGrid>
              <a:tr h="4572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dirty="0" smtClean="0"/>
                        <a:t>	</a:t>
                      </a:r>
                      <a:r>
                        <a:rPr lang="en-US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GraphFactory.open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("</a:t>
                      </a:r>
                      <a:r>
                        <a:rPr lang="en-US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mySystemName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");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217084"/>
              </p:ext>
            </p:extLst>
          </p:nvPr>
        </p:nvGraphicFramePr>
        <p:xfrm>
          <a:off x="463455" y="3429000"/>
          <a:ext cx="80772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0"/>
              </a:tblGrid>
              <a:tr h="457200">
                <a:tc>
                  <a:txBody>
                    <a:bodyPr/>
                    <a:lstStyle/>
                    <a:p>
                      <a:pPr lvl="1"/>
                      <a:r>
                        <a:rPr lang="en-US" sz="1600" dirty="0" smtClean="0"/>
                        <a:t>	</a:t>
                      </a:r>
                      <a:r>
                        <a:rPr lang="en-US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GraphFactory.open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("</a:t>
                      </a:r>
                      <a:r>
                        <a:rPr lang="en-US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mySystemName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", "</a:t>
                      </a:r>
                      <a:r>
                        <a:rPr lang="en-US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myPropertyFilePathName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");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4121624"/>
            <a:ext cx="8686800" cy="2476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graph can be created with one property file, and opened with a different one.</a:t>
            </a:r>
          </a:p>
          <a:p>
            <a:pPr marL="0" lvl="1" indent="0">
              <a:buFont typeface="Arial" pitchFamily="34" charset="0"/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Once connected to a graph, an application can access, update, or instantiate persistent elements inside a read or read/write transaction.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9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Graph with Persistent Elements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archCre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191" y="1981200"/>
            <a:ext cx="501880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199" y="1600200"/>
            <a:ext cx="4048991" cy="4953000"/>
          </a:xfrm>
        </p:spPr>
        <p:txBody>
          <a:bodyPr>
            <a:normAutofit fontScale="47500" lnSpcReduction="2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first time persistent elements are added to the graph, 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atabase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files are created to store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those elements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Vertex instances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placed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VertexGroup_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n.systemName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.DB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Edge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instnaces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placed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EdgeGroup_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n.systemName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.DB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Internal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information related to edges is stored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ConnectorGroup_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n.systemName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.DB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Locations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those database files are added to the system database file.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schema definitions for the elements are also added to the system database file. Moving forward, additional instances of that type have access to the schema.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Each new persistent element that is added to the graph is given a unique identifier and stored in the appropriate database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file.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applications make updates to the graph, journal files are created. These files are used to return the graph to its previously committed state if a transaction is aborted or terminated abnormally.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5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Placement of Persistent Elements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placementHi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524000"/>
            <a:ext cx="732366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0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400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Local Data Access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archSystemSing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4953000" cy="513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4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400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Distributed Data Access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archSystemM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59155"/>
            <a:ext cx="6629400" cy="539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199" y="1600200"/>
            <a:ext cx="2971801" cy="40386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AMS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Advanced Multithreaded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Server serves data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Each application has an XML rank file that designates its preferred storage locations.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Creation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686800" cy="457200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Creating 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an Employee vertex that can be used as a Java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runtime.</a:t>
            </a:r>
          </a:p>
          <a:p>
            <a:pPr marL="457200" lvl="1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963907"/>
              </p:ext>
            </p:extLst>
          </p:nvPr>
        </p:nvGraphicFramePr>
        <p:xfrm>
          <a:off x="609600" y="2270760"/>
          <a:ext cx="833082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0821"/>
              </a:tblGrid>
              <a:tr h="180957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	public class Employee extends BaseVertex {</a:t>
                      </a:r>
                    </a:p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		 // Fields</a:t>
                      </a:r>
                    </a:p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		private String name;</a:t>
                      </a:r>
                    </a:p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		private String department;</a:t>
                      </a:r>
                    </a:p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		private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int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id;</a:t>
                      </a:r>
                    </a:p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		private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boolean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permanent;</a:t>
                      </a:r>
                    </a:p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		 ...</a:t>
                      </a:r>
                    </a:p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	}</a:t>
                      </a:r>
                    </a:p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	Employee emp1 = new Employee("John");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4772166"/>
            <a:ext cx="8686800" cy="79043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The vertex becomes persistent when it is explicitly added to the graph database.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759840"/>
              </p:ext>
            </p:extLst>
          </p:nvPr>
        </p:nvGraphicFramePr>
        <p:xfrm>
          <a:off x="482789" y="5638800"/>
          <a:ext cx="833082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0821"/>
              </a:tblGrid>
              <a:tr h="457200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600" dirty="0" smtClean="0"/>
                        <a:t>	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myGraph.addVertex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(emp1);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29904" y="6063018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An edge becomes persistent after it is passed to an </a:t>
            </a:r>
            <a:r>
              <a:rPr lang="en-US" sz="5100" dirty="0" err="1" smtClean="0">
                <a:latin typeface="Times New Roman" pitchFamily="18" charset="0"/>
                <a:cs typeface="Times New Roman" pitchFamily="18" charset="0"/>
              </a:rPr>
              <a:t>addEdge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method. </a:t>
            </a:r>
          </a:p>
          <a:p>
            <a:pPr lvl="1"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Ingesting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Flow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7343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Start a new transaction. </a:t>
            </a:r>
          </a:p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For each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vertex,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check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whether or not it already exists in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database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	If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no, create the vertex and return 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reference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to it. </a:t>
            </a:r>
          </a:p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	If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yes, return a reference to it. </a:t>
            </a:r>
          </a:p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For each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vertex, repeat the above process. </a:t>
            </a:r>
          </a:p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Create the edge, passing in the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vertices. </a:t>
            </a:r>
          </a:p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Increment counters, commit the transaction, and repeat the cycle. </a:t>
            </a:r>
          </a:p>
          <a:p>
            <a:pPr lvl="1"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0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Ingesting Data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5105400"/>
          </a:xfrm>
        </p:spPr>
        <p:txBody>
          <a:bodyPr>
            <a:normAutofit lnSpcReduction="10000"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Standard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ingest</a:t>
            </a:r>
          </a:p>
          <a:p>
            <a:pPr lvl="1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easy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to set up and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use</a:t>
            </a:r>
          </a:p>
          <a:p>
            <a:pPr lvl="1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appropriate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when ingesting data in a single thread or process. 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InfiniteGraph APIs such as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addVertex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addEdge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to ingest data inside a read/write transaction. 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ingested data is </a:t>
            </a:r>
            <a:r>
              <a:rPr lang="en-US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immediately consistent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and available upon commit of a transaction. 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Accelerated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ingest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particularly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effective when ingesting data with large numbers of edges.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can provide optimal performance when ingesting large amounts of data using multiple threads or multiple processes.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ingested data has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eventual consistency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because not all edges are immediately available after a transaction is committed. </a:t>
            </a:r>
          </a:p>
          <a:p>
            <a:pPr lvl="1"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21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Navigation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94" y="1600200"/>
            <a:ext cx="8686800" cy="579234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Member vertex named "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Lisa“ as starting point.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483599"/>
              </p:ext>
            </p:extLst>
          </p:nvPr>
        </p:nvGraphicFramePr>
        <p:xfrm>
          <a:off x="118849" y="3130495"/>
          <a:ext cx="8458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PrintPathResultsHandler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resultPrinter</a:t>
                      </a:r>
                      <a:r>
                        <a:rPr lang="en-US" sz="1600" dirty="0" smtClean="0"/>
                        <a:t> = new </a:t>
                      </a:r>
                      <a:r>
                        <a:rPr lang="en-US" sz="1600" dirty="0" err="1" smtClean="0"/>
                        <a:t>PrintPathResultsHandler</a:t>
                      </a:r>
                      <a:r>
                        <a:rPr lang="en-US" sz="1600" dirty="0" smtClean="0"/>
                        <a:t>();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66800" y="5759899"/>
            <a:ext cx="13716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Default policy chain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17692" y="5695185"/>
            <a:ext cx="2667000" cy="6633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qualifies every possible path and result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81200" y="3786943"/>
            <a:ext cx="1600200" cy="5447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 filtering is performed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876828"/>
              </p:ext>
            </p:extLst>
          </p:nvPr>
        </p:nvGraphicFramePr>
        <p:xfrm>
          <a:off x="118849" y="2200399"/>
          <a:ext cx="8458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Member </a:t>
                      </a:r>
                      <a:r>
                        <a:rPr lang="en-US" sz="1600" dirty="0" err="1" smtClean="0"/>
                        <a:t>lisa</a:t>
                      </a:r>
                      <a:r>
                        <a:rPr lang="en-US" sz="1600" dirty="0" smtClean="0"/>
                        <a:t> = (Member)</a:t>
                      </a:r>
                      <a:r>
                        <a:rPr lang="en-US" sz="1600" dirty="0" err="1" smtClean="0"/>
                        <a:t>WebGroupSampleDB.getNamedVertex</a:t>
                      </a:r>
                      <a:r>
                        <a:rPr lang="en-US" sz="1600" dirty="0" smtClean="0"/>
                        <a:t>("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Lisa</a:t>
                      </a:r>
                      <a:r>
                        <a:rPr lang="en-US" sz="1600" dirty="0" smtClean="0"/>
                        <a:t>");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822743"/>
              </p:ext>
            </p:extLst>
          </p:nvPr>
        </p:nvGraphicFramePr>
        <p:xfrm>
          <a:off x="266700" y="4712658"/>
          <a:ext cx="8458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Navigator </a:t>
                      </a:r>
                      <a:r>
                        <a:rPr lang="en-US" sz="1600" dirty="0" err="1" smtClean="0"/>
                        <a:t>myNavigator</a:t>
                      </a:r>
                      <a:r>
                        <a:rPr lang="en-US" sz="1600" dirty="0" smtClean="0"/>
                        <a:t> =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lisa</a:t>
                      </a:r>
                      <a:r>
                        <a:rPr lang="en-US" sz="1600" dirty="0" err="1" smtClean="0"/>
                        <a:t>.navigate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smtClean="0">
                          <a:solidFill>
                            <a:srgbClr val="92D050"/>
                          </a:solidFill>
                        </a:rPr>
                        <a:t>null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Guide.SIMPLE_DEPTH_FIRST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>
                          <a:solidFill>
                            <a:srgbClr val="00B0F0"/>
                          </a:solidFill>
                        </a:rPr>
                        <a:t>Qualifier.FOREVER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>
                          <a:solidFill>
                            <a:srgbClr val="00B0F0"/>
                          </a:solidFill>
                        </a:rPr>
                        <a:t>Qualifier.ANY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nul</a:t>
                      </a:r>
                      <a:r>
                        <a:rPr lang="en-US" sz="1600" dirty="0" smtClean="0"/>
                        <a:t>l,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resultPrinter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152400" y="2590800"/>
            <a:ext cx="8686800" cy="495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Create instance of result handler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86150" y="4331658"/>
            <a:ext cx="1905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10" idx="0"/>
          </p:cNvCxnSpPr>
          <p:nvPr/>
        </p:nvCxnSpPr>
        <p:spPr>
          <a:xfrm>
            <a:off x="7086600" y="5006143"/>
            <a:ext cx="464592" cy="6890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1752600" y="5234743"/>
            <a:ext cx="0" cy="5251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Navigation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iki.infinitegraph.com/3.1/w/images/c/c1/WebGraphVisualize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34339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275102"/>
              </p:ext>
            </p:extLst>
          </p:nvPr>
        </p:nvGraphicFramePr>
        <p:xfrm>
          <a:off x="457200" y="1981200"/>
          <a:ext cx="279267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26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myNavigator.start</a:t>
                      </a:r>
                      <a:r>
                        <a:rPr lang="en-US" sz="1600" dirty="0" smtClean="0"/>
                        <a:t>();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714882"/>
              </p:ext>
            </p:extLst>
          </p:nvPr>
        </p:nvGraphicFramePr>
        <p:xfrm>
          <a:off x="262151" y="4292903"/>
          <a:ext cx="830580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... - &gt; Starting an update transaction ...</a:t>
                      </a:r>
                    </a:p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... - FOUND MATCHING PATH: </a:t>
                      </a:r>
                    </a:p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... - </a:t>
                      </a:r>
                      <a:r>
                        <a:rPr lang="en-US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lisaRed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&lt; Sat May 21 08:45:22 PDT 2011 &gt; </a:t>
                      </a:r>
                      <a:r>
                        <a:rPr lang="en-US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tomPink</a:t>
                      </a:r>
                      <a:endParaRPr lang="en-US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... - FOUND MATCHING PATH: </a:t>
                      </a:r>
                    </a:p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... - </a:t>
                      </a:r>
                      <a:r>
                        <a:rPr lang="en-US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lisaRed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&lt; Sat May 21 08:45:22 PDT 2011 &gt; </a:t>
                      </a:r>
                      <a:r>
                        <a:rPr lang="en-US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tomPink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&lt; Sun May 22 03:45:22 PDT 2011 &gt; dana99</a:t>
                      </a:r>
                    </a:p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... - FOUND MATCHING PATH: </a:t>
                      </a:r>
                    </a:p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... - </a:t>
                      </a:r>
                      <a:r>
                        <a:rPr lang="en-US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lisaRed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&lt; Sun May 22 07:45:22 PDT 2011 &gt; juan66</a:t>
                      </a:r>
                    </a:p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... - FOUND MATCHING PATH: </a:t>
                      </a:r>
                    </a:p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... - </a:t>
                      </a:r>
                      <a:r>
                        <a:rPr lang="en-US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lisaRed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&lt; Sun May 22 03:45:22 PDT 2011 &gt; </a:t>
                      </a:r>
                      <a:r>
                        <a:rPr lang="en-US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johnnyBlue</a:t>
                      </a:r>
                      <a:endParaRPr lang="en-US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... - FOUND MATCHING PATH: </a:t>
                      </a:r>
                    </a:p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... - </a:t>
                      </a:r>
                      <a:r>
                        <a:rPr lang="en-US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lisaRed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&lt; Sun May 22 03:45:22 PDT 2011 &gt; </a:t>
                      </a:r>
                      <a:r>
                        <a:rPr lang="en-US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johnnyBlue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&lt; Sat May 21 10:45:22 PDT 2011 &gt; dana99</a:t>
                      </a:r>
                    </a:p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... - FOUND MATCHING PATH: </a:t>
                      </a:r>
                    </a:p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... - </a:t>
                      </a:r>
                      <a:r>
                        <a:rPr lang="en-US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lisaRed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&lt; Sun May 22 03:45:22 PDT 2011 &gt; </a:t>
                      </a:r>
                      <a:r>
                        <a:rPr lang="en-US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johnnyBlue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&lt; Sat May 21 10:45:22 PDT 2011 &gt; dana99 &lt; Sun May 22 03:45:22 PDT 2011 &gt; </a:t>
                      </a:r>
                      <a:r>
                        <a:rPr lang="en-US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tomPink</a:t>
                      </a:r>
                      <a:endParaRPr lang="en-US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... - FOUND MATCHING PATH: </a:t>
                      </a:r>
                    </a:p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... - </a:t>
                      </a:r>
                      <a:r>
                        <a:rPr lang="en-US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lisaRed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&lt; Sat May 21 09:45:22 PDT 2011 &gt; tony13</a:t>
                      </a:r>
                    </a:p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... - &gt; Program completed ...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27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Our digital ecosystem is expanding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web traffic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social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media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financial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transactions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email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phone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calls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logs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IBM estimates that 90% of the data in the world today has been created in the last two years alone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Leading analyst firm, Gartner, reports global enterprise data assets to grow by an additional 650 percent by the end of 2014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Buried in this mountain of data is intelligence that can be used to shape strategy, improve business processes and increase profits. Thus,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NOSQL systems are being developed.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507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0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Indexing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343400"/>
            <a:ext cx="8686800" cy="144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Every Person vertex added to the graph database is automatically included in the index.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You can also create a graph index with multiple key fields. The first key you provide is used as the primary sort key. </a:t>
            </a:r>
          </a:p>
          <a:p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155017"/>
              </p:ext>
            </p:extLst>
          </p:nvPr>
        </p:nvGraphicFramePr>
        <p:xfrm>
          <a:off x="381000" y="2930061"/>
          <a:ext cx="8458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IndexManager</a:t>
                      </a:r>
                      <a:r>
                        <a:rPr lang="en-US" sz="1600" dirty="0" err="1" smtClean="0"/>
                        <a:t>.</a:t>
                      </a:r>
                      <a:r>
                        <a:rPr lang="en-US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addGraphIndex</a:t>
                      </a:r>
                      <a:r>
                        <a:rPr lang="en-US" sz="1600" dirty="0" smtClean="0"/>
                        <a:t>("</a:t>
                      </a:r>
                      <a:r>
                        <a:rPr lang="en-US" sz="1600" dirty="0" err="1" smtClean="0"/>
                        <a:t>personGraphIndex</a:t>
                      </a:r>
                      <a:r>
                        <a:rPr lang="en-US" sz="1600" dirty="0" smtClean="0"/>
                        <a:t>", </a:t>
                      </a:r>
                      <a:r>
                        <a:rPr lang="en-US" sz="1600" dirty="0" err="1" smtClean="0">
                          <a:solidFill>
                            <a:srgbClr val="00B0F0"/>
                          </a:solidFill>
                        </a:rPr>
                        <a:t>Person.class.getName</a:t>
                      </a:r>
                      <a:r>
                        <a:rPr lang="en-US" sz="1600" dirty="0" smtClean="0">
                          <a:solidFill>
                            <a:srgbClr val="00B0F0"/>
                          </a:solidFill>
                        </a:rPr>
                        <a:t>(), </a:t>
                      </a:r>
                      <a:r>
                        <a:rPr lang="en-US" sz="1600" dirty="0" smtClean="0"/>
                        <a:t>new String[] {"</a:t>
                      </a:r>
                      <a:r>
                        <a:rPr lang="en-US" sz="1600" dirty="0" smtClean="0">
                          <a:solidFill>
                            <a:srgbClr val="92D050"/>
                          </a:solidFill>
                        </a:rPr>
                        <a:t>name</a:t>
                      </a:r>
                      <a:r>
                        <a:rPr lang="en-US" sz="1600" dirty="0" smtClean="0"/>
                        <a:t>"}, false);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638567" y="3841049"/>
            <a:ext cx="13716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Method to Add Index</a:t>
            </a:r>
            <a:endParaRPr lang="en-US" dirty="0"/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>
            <a:off x="2638567" y="3238842"/>
            <a:ext cx="685800" cy="6022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777854" y="3696042"/>
            <a:ext cx="26670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Identifies</a:t>
            </a:r>
            <a:r>
              <a:rPr lang="en-US" dirty="0"/>
              <a:t> Person vertices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451712" y="3238842"/>
            <a:ext cx="152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58254" y="3916112"/>
            <a:ext cx="1600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Field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55260" y="3505542"/>
            <a:ext cx="1905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757113"/>
              </p:ext>
            </p:extLst>
          </p:nvPr>
        </p:nvGraphicFramePr>
        <p:xfrm>
          <a:off x="358254" y="1600200"/>
          <a:ext cx="8458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import </a:t>
                      </a:r>
                      <a:r>
                        <a:rPr lang="en-US" sz="1600" dirty="0" err="1" smtClean="0"/>
                        <a:t>com.infinitegraph.indexing</a:t>
                      </a:r>
                      <a:r>
                        <a:rPr lang="en-US" sz="1600" dirty="0" smtClean="0"/>
                        <a:t>.*;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272654" y="2160100"/>
            <a:ext cx="1371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 to add</a:t>
            </a:r>
            <a:r>
              <a:rPr lang="en-US" dirty="0" smtClean="0"/>
              <a:t> Index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266967" y="2617300"/>
            <a:ext cx="152400" cy="3127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958813"/>
              </p:ext>
            </p:extLst>
          </p:nvPr>
        </p:nvGraphicFramePr>
        <p:xfrm>
          <a:off x="381000" y="5943600"/>
          <a:ext cx="8458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IndexManager.addGraphIndex</a:t>
                      </a:r>
                      <a:r>
                        <a:rPr lang="en-US" sz="1600" dirty="0" smtClean="0"/>
                        <a:t>("</a:t>
                      </a:r>
                      <a:r>
                        <a:rPr lang="en-US" sz="1600" dirty="0" err="1" smtClean="0"/>
                        <a:t>personGraphIndex</a:t>
                      </a:r>
                      <a:r>
                        <a:rPr lang="en-US" sz="1600" dirty="0" smtClean="0"/>
                        <a:t>", </a:t>
                      </a:r>
                      <a:r>
                        <a:rPr lang="en-US" sz="1600" dirty="0" err="1" smtClean="0"/>
                        <a:t>Person.class.getName</a:t>
                      </a:r>
                      <a:r>
                        <a:rPr lang="en-US" sz="1600" dirty="0" smtClean="0"/>
                        <a:t>(), new String[] {"name"}, false);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30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uery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You can execute a high performance database-wide query with the help of the placement manager and any graph indexes that are available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Following code creates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 query object that identifies Person vertices whose name field value is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John.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Assuming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there is a graph </a:t>
            </a:r>
            <a:r>
              <a:rPr 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index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on the name field of the Person class, this query will have </a:t>
            </a:r>
            <a:r>
              <a:rPr 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optimal performance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when executed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Query object can be created if graph database does not have graph indexes, but it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doesn’t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provide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performance gains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seen when a corresponding graph index exists. </a:t>
            </a:r>
          </a:p>
          <a:p>
            <a:pPr algn="just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590564"/>
              </p:ext>
            </p:extLst>
          </p:nvPr>
        </p:nvGraphicFramePr>
        <p:xfrm>
          <a:off x="381000" y="3200400"/>
          <a:ext cx="8458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92D050"/>
                          </a:solidFill>
                        </a:rPr>
                        <a:t>Query&lt;Person&gt; </a:t>
                      </a:r>
                      <a:r>
                        <a:rPr lang="en-US" sz="1600" dirty="0" smtClean="0"/>
                        <a:t>personQuery = myGraph.createQuery(</a:t>
                      </a:r>
                      <a:r>
                        <a:rPr lang="en-US" sz="1600" dirty="0" smtClean="0">
                          <a:solidFill>
                            <a:srgbClr val="00B0F0"/>
                          </a:solidFill>
                        </a:rPr>
                        <a:t>Person.class.getName(), </a:t>
                      </a:r>
                      <a:r>
                        <a:rPr lang="en-US" sz="1600" dirty="0" smtClean="0"/>
                        <a:t>"</a:t>
                      </a:r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name== 'John</a:t>
                      </a:r>
                      <a:r>
                        <a:rPr lang="en-US" sz="1600" dirty="0" smtClean="0"/>
                        <a:t>'");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162800" y="3886200"/>
            <a:ext cx="13716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redicate string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>
            <a:off x="7848600" y="3429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267200" y="3886200"/>
            <a:ext cx="26670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Identifies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Person vertices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791200" y="3429000"/>
            <a:ext cx="152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81000" y="3810000"/>
            <a:ext cx="1600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object</a:t>
            </a:r>
          </a:p>
        </p:txBody>
      </p:sp>
      <p:cxnSp>
        <p:nvCxnSpPr>
          <p:cNvPr id="12" name="Straight Arrow Connector 11"/>
          <p:cNvCxnSpPr>
            <a:endCxn id="13" idx="0"/>
          </p:cNvCxnSpPr>
          <p:nvPr/>
        </p:nvCxnSpPr>
        <p:spPr>
          <a:xfrm>
            <a:off x="990600" y="3429000"/>
            <a:ext cx="1905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22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To use the query object, execute it to create an iterator that lets you cycle through any matching elements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following code works even though the age field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of the Person class is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not one of the indexed fields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performance of the above query is improved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both name and age are indexed.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017123"/>
              </p:ext>
            </p:extLst>
          </p:nvPr>
        </p:nvGraphicFramePr>
        <p:xfrm>
          <a:off x="533400" y="2286000"/>
          <a:ext cx="7848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Iterator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personItr</a:t>
                      </a:r>
                      <a:r>
                        <a:rPr lang="en-US" dirty="0" smtClean="0"/>
                        <a:t> = (Iterator) </a:t>
                      </a:r>
                      <a:r>
                        <a:rPr lang="en-US" dirty="0" err="1" smtClean="0"/>
                        <a:t>personQuery.execute</a:t>
                      </a:r>
                      <a:r>
                        <a:rPr lang="en-US" dirty="0" smtClean="0"/>
                        <a:t>(); </a:t>
                      </a:r>
                    </a:p>
                    <a:p>
                      <a:r>
                        <a:rPr lang="en-US" dirty="0" smtClean="0"/>
                        <a:t>while (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personItr.hasNext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()</a:t>
                      </a:r>
                      <a:r>
                        <a:rPr lang="en-US" dirty="0" smtClean="0"/>
                        <a:t>) {</a:t>
                      </a:r>
                    </a:p>
                    <a:p>
                      <a:r>
                        <a:rPr lang="en-US" dirty="0" smtClean="0"/>
                        <a:t>      Person </a:t>
                      </a:r>
                      <a:r>
                        <a:rPr lang="en-US" dirty="0" err="1" smtClean="0"/>
                        <a:t>myPerson</a:t>
                      </a:r>
                      <a:r>
                        <a:rPr lang="en-US" dirty="0" smtClean="0"/>
                        <a:t> = (Person)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personItr.next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()</a:t>
                      </a:r>
                      <a:r>
                        <a:rPr lang="en-US" dirty="0" smtClean="0"/>
                        <a:t>; </a:t>
                      </a:r>
                    </a:p>
                    <a:p>
                      <a:r>
                        <a:rPr lang="en-US" dirty="0" smtClean="0"/>
                        <a:t>      </a:t>
                      </a:r>
                      <a:r>
                        <a:rPr lang="en-US" dirty="0" err="1" smtClean="0"/>
                        <a:t>System.out.println</a:t>
                      </a:r>
                      <a:r>
                        <a:rPr lang="en-US" dirty="0" smtClean="0"/>
                        <a:t>("Found person named " + </a:t>
                      </a:r>
                      <a:r>
                        <a:rPr lang="en-US" dirty="0" err="1" smtClean="0"/>
                        <a:t>myPerson.getName</a:t>
                      </a:r>
                      <a:r>
                        <a:rPr lang="en-US" dirty="0" smtClean="0"/>
                        <a:t>()); </a:t>
                      </a:r>
                    </a:p>
                    <a:p>
                      <a:r>
                        <a:rPr lang="en-US" dirty="0" smtClean="0"/>
                        <a:t>}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797566"/>
              </p:ext>
            </p:extLst>
          </p:nvPr>
        </p:nvGraphicFramePr>
        <p:xfrm>
          <a:off x="312107" y="4572000"/>
          <a:ext cx="84582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0"/>
              </a:tblGrid>
              <a:tr h="2946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Query&lt;Person&gt; personQuery = myGraph.createQuery(Person.class.getName(), "</a:t>
                      </a: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name== 'John</a:t>
                      </a:r>
                      <a:r>
                        <a:rPr lang="en-US" sz="1400" dirty="0" smtClean="0"/>
                        <a:t>' &amp;&amp; </a:t>
                      </a:r>
                      <a:r>
                        <a:rPr lang="en-US" sz="1400" dirty="0" smtClean="0">
                          <a:solidFill>
                            <a:srgbClr val="92D050"/>
                          </a:solidFill>
                        </a:rPr>
                        <a:t>age &lt; 100</a:t>
                      </a:r>
                      <a:r>
                        <a:rPr lang="en-US" sz="1400" dirty="0" smtClean="0"/>
                        <a:t>");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019800" y="5171162"/>
            <a:ext cx="12192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Indexed Field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67600" y="5171162"/>
            <a:ext cx="15240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None Indexed Field</a:t>
            </a:r>
            <a:endParaRPr lang="en-US" dirty="0"/>
          </a:p>
        </p:txBody>
      </p:sp>
      <p:cxnSp>
        <p:nvCxnSpPr>
          <p:cNvPr id="9" name="Straight Arrow Connector 8"/>
          <p:cNvCxnSpPr>
            <a:endCxn id="7" idx="0"/>
          </p:cNvCxnSpPr>
          <p:nvPr/>
        </p:nvCxnSpPr>
        <p:spPr>
          <a:xfrm>
            <a:off x="8001000" y="4800600"/>
            <a:ext cx="228600" cy="370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0"/>
          </p:cNvCxnSpPr>
          <p:nvPr/>
        </p:nvCxnSpPr>
        <p:spPr>
          <a:xfrm flipH="1">
            <a:off x="6629400" y="4800600"/>
            <a:ext cx="152400" cy="370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6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" y="3156852"/>
            <a:ext cx="2276475" cy="1752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287" y="3124199"/>
            <a:ext cx="1230589" cy="1345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Lock Server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lock server manages concurrent access to persistent elements by granting or refusing locks to requesting transactions.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1371600" y="4940750"/>
            <a:ext cx="1205087" cy="850449"/>
          </a:xfrm>
          <a:prstGeom prst="flowChartMagneticDisk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Container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3810000" y="4940750"/>
            <a:ext cx="1205087" cy="850449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Container</a:t>
            </a:r>
            <a:endParaRPr lang="en-US" dirty="0"/>
          </a:p>
        </p:txBody>
      </p:sp>
      <p:sp>
        <p:nvSpPr>
          <p:cNvPr id="6" name="Flowchart: Magnetic Disk 5"/>
          <p:cNvSpPr/>
          <p:nvPr/>
        </p:nvSpPr>
        <p:spPr>
          <a:xfrm>
            <a:off x="6172200" y="4940750"/>
            <a:ext cx="1205087" cy="850449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Container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08633" y="4033152"/>
            <a:ext cx="1953767" cy="9075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29721" y="3498852"/>
            <a:ext cx="22098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transaction requests data from a graph database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86" y="4468511"/>
            <a:ext cx="747446" cy="78720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34566" y="6019800"/>
            <a:ext cx="7873310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InfiniteGraph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locates the lock server for that graph and requests a lock on the container holding the data.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876800" y="3664401"/>
            <a:ext cx="2438400" cy="12763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549801" y="2928252"/>
            <a:ext cx="457200" cy="4572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33400" y="5410200"/>
            <a:ext cx="457200" cy="4572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39521" y="2286000"/>
            <a:ext cx="4544631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an application attempts to write data to a container that is already locked, the second lock is granted only if it is compatible with the existing lock. Two read/write locks cannot be granted on the same container at the same time</a:t>
            </a:r>
          </a:p>
        </p:txBody>
      </p:sp>
      <p:sp>
        <p:nvSpPr>
          <p:cNvPr id="29" name="Oval 28"/>
          <p:cNvSpPr/>
          <p:nvPr/>
        </p:nvSpPr>
        <p:spPr>
          <a:xfrm>
            <a:off x="3339409" y="2264373"/>
            <a:ext cx="457200" cy="4572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167146"/>
            <a:ext cx="806958" cy="800233"/>
          </a:xfrm>
          <a:prstGeom prst="rect">
            <a:avLst/>
          </a:prstGeom>
        </p:spPr>
      </p:pic>
      <p:pic>
        <p:nvPicPr>
          <p:cNvPr id="19" name="Picture 5" descr="InfiniteGrap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43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Lock Server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When such a conflict occurs,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InfiniteGraph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reacts according to the application's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configured </a:t>
            </a:r>
            <a:r>
              <a:rPr lang="en-US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LockWaitTime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 property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default,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InfiniteGraph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fails immediately on such a conflict, issuing an exception. You can change the default behavior to wait for a specified number of seconds or to wait indefinitely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InfiniteGraph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does allow multiple read operations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to occur concurrently with a single read/write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operation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(MROW).</a:t>
            </a:r>
          </a:p>
          <a:p>
            <a:pPr algn="just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change the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UseMrowTransactions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 configuration property to false to disable MROW.</a:t>
            </a:r>
          </a:p>
        </p:txBody>
      </p:sp>
      <p:pic>
        <p:nvPicPr>
          <p:cNvPr id="4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68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Backup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backup is a snapshot of a graph database at a particular point in time.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first time you perform a full backup, you start what is known as a 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backup set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You can add to the backup set with periodic updates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InfiniteGraph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provides a basic backup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capability: Automatically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generates the names of all backup files and implicitly manages the backup set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Alternatively, you can perform a custom backup in which you name the backup set and choose from 10 backup levels for the backup events.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02071"/>
            <a:ext cx="626584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9132" y="4419600"/>
            <a:ext cx="2667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 </a:t>
            </a:r>
            <a:r>
              <a:rPr lang="en-US" dirty="0"/>
              <a:t>the backup </a:t>
            </a:r>
            <a:r>
              <a:rPr lang="en-US" dirty="0" smtClean="0"/>
              <a:t>files in the target directory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43400" y="4127848"/>
            <a:ext cx="1755732" cy="291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699352"/>
              </p:ext>
            </p:extLst>
          </p:nvPr>
        </p:nvGraphicFramePr>
        <p:xfrm>
          <a:off x="409575" y="4495800"/>
          <a:ext cx="5305425" cy="100584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490288"/>
                <a:gridCol w="381513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Backup Level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What is Saved</a:t>
                      </a:r>
                    </a:p>
                  </a:txBody>
                  <a:tcPr marL="19050" marR="19050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Full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Entire graph database.</a:t>
                      </a:r>
                    </a:p>
                  </a:txBody>
                  <a:tcPr marL="19050" marR="19050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Incremental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All modified data since the last full backup.</a:t>
                      </a:r>
                    </a:p>
                  </a:txBody>
                  <a:tcPr marL="19050" marR="19050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err="1"/>
                        <a:t>Subincremental</a:t>
                      </a:r>
                      <a:endParaRPr lang="en-US" sz="1400" dirty="0"/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All modified data since the last incremental backup.</a:t>
                      </a: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452688" y="2827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708672" y="4127848"/>
            <a:ext cx="41672" cy="3517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5" descr="Infinite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4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Restore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5410200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Whether using basic or custom backups, each backup event on a given backup set represents a potential point of restore. </a:t>
            </a:r>
          </a:p>
          <a:p>
            <a:pPr algn="just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When you perform a restore operation, InfiniteGraph always restores the entire graph database to ensure its integrity.</a:t>
            </a:r>
          </a:p>
          <a:p>
            <a:pPr algn="just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To restore from a basic backup, a timestamp is specified as a point of restore. </a:t>
            </a:r>
          </a:p>
          <a:p>
            <a:pPr algn="just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If no backup corresponds exactly to the specified time, it selects the latest backup that was started prior to the specified time. </a:t>
            </a:r>
          </a:p>
          <a:p>
            <a:pPr marL="0" indent="0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InfiniteGraph allows full read and write access to the graph database during the backup. However, during a restore, the graph database is locked until the entire restore is completed. </a:t>
            </a:r>
          </a:p>
        </p:txBody>
      </p:sp>
      <p:pic>
        <p:nvPicPr>
          <p:cNvPr id="4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ackupBasicResto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95" y="4343400"/>
            <a:ext cx="6781800" cy="142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35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endParaRPr lang="en-US" sz="7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en-US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Application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Friends Network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12" y="1939131"/>
            <a:ext cx="4448175" cy="3848100"/>
          </a:xfrm>
        </p:spPr>
      </p:pic>
      <p:pic>
        <p:nvPicPr>
          <p:cNvPr id="5" name="Picture 5" descr="Infinite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0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Graph Data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7" y="2895600"/>
            <a:ext cx="8470323" cy="2085975"/>
          </a:xfrm>
          <a:prstGeom prst="rect">
            <a:avLst/>
          </a:prstGeom>
        </p:spPr>
      </p:pic>
      <p:pic>
        <p:nvPicPr>
          <p:cNvPr id="5" name="Picture 5" descr="Infinite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5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NOSQL Databases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Key- value Databases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key-value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database is similar to a relational database with rows, but only two columns. The indexing system uses a single string (key) to retrieve the data (value) .</a:t>
            </a:r>
          </a:p>
          <a:p>
            <a:pPr lvl="1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Very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fast for direct look –ups </a:t>
            </a:r>
          </a:p>
          <a:p>
            <a:pPr lvl="1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Schema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- less, meaning the value could be anything, such as an object or a pointer to data in another data store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Column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Family Databases</a:t>
            </a:r>
          </a:p>
          <a:p>
            <a:pPr lvl="1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Column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family databases also have rows and columns like a relational database, but storage on disk is organized so that columns of related data are grouped together in the same file. As a result, attributes (columns) can be accessed without having to access all of the other columns in the row. </a:t>
            </a:r>
          </a:p>
          <a:p>
            <a:pPr lvl="1"/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Results in very fast actions related to attributes, such as calculating average age </a:t>
            </a:r>
          </a:p>
          <a:p>
            <a:pPr lvl="1"/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Performs poorly in regular OLTP applications where the entire row is required </a:t>
            </a:r>
          </a:p>
        </p:txBody>
      </p:sp>
      <p:pic>
        <p:nvPicPr>
          <p:cNvPr id="4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07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Defining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Status Vertex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874702"/>
              </p:ext>
            </p:extLst>
          </p:nvPr>
        </p:nvGraphicFramePr>
        <p:xfrm>
          <a:off x="1524000" y="1524000"/>
          <a:ext cx="6096000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/>
              </a:tblGrid>
              <a:tr h="5029200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public class Status extends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BaseVertex</a:t>
                      </a:r>
                      <a:endParaRPr lang="en-US" sz="14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{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private String message;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public Status(String message)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{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setMessage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(message);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}    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public void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setMessage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(String message)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{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markModified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();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this.message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= message;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}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public String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getMessage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()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{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fetch();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return message;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}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@Override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public String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toString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()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{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fetch();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return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this.message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}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}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2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Defining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Write Edge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079545"/>
              </p:ext>
            </p:extLst>
          </p:nvPr>
        </p:nvGraphicFramePr>
        <p:xfrm>
          <a:off x="1524000" y="1524000"/>
          <a:ext cx="6096000" cy="523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/>
              </a:tblGrid>
              <a:tr h="5232400"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class Write extends </a:t>
                      </a:r>
                      <a:r>
                        <a:rPr lang="en-US" sz="1200" b="1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BaseEdge</a:t>
                      </a:r>
                      <a:endParaRPr lang="en-US" sz="12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{</a:t>
                      </a:r>
                    </a:p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private long timestamp; </a:t>
                      </a:r>
                    </a:p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public Write(Calendar date)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{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setTimestamp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date.getTimeInMillis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());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}</a:t>
                      </a:r>
                    </a:p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public Calendar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getTimeStamp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()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{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fetch();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Calendar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myCal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=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Calendar.</a:t>
                      </a:r>
                      <a:r>
                        <a:rPr lang="en-US" sz="12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getInstance</a:t>
                      </a:r>
                      <a:r>
                        <a:rPr lang="en-US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(); 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myCal.setTimeInMillis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(timestamp);</a:t>
                      </a:r>
                    </a:p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return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myCal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}</a:t>
                      </a:r>
                    </a:p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protected void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setTimestamp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(long timestamp)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{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markModified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();</a:t>
                      </a:r>
                    </a:p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this.timestamp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= timestamp;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}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@Override</a:t>
                      </a:r>
                    </a:p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public String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toString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()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{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fetch();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Calendar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myCal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=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Calendar.</a:t>
                      </a:r>
                      <a:r>
                        <a:rPr lang="en-US" sz="12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getInstance</a:t>
                      </a:r>
                      <a:r>
                        <a:rPr lang="en-US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(); 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myCal.setTimeInMillis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(timestamp);</a:t>
                      </a:r>
                    </a:p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return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myCal.getTime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().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toString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();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}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}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4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42672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710154"/>
              </p:ext>
            </p:extLst>
          </p:nvPr>
        </p:nvGraphicFramePr>
        <p:xfrm>
          <a:off x="1447800" y="4053840"/>
          <a:ext cx="6019800" cy="26517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01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WebGroupSampleDB</a:t>
                      </a:r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en-US" sz="1400" b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GraphFactory.open</a:t>
                      </a:r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400" b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graphDbName</a:t>
                      </a:r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b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url.getPath</a:t>
                      </a:r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()); 	    </a:t>
                      </a:r>
                    </a:p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		     </a:t>
                      </a:r>
                    </a:p>
                    <a:p>
                      <a:r>
                        <a:rPr lang="en-US" sz="1400" b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tx</a:t>
                      </a:r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en-US" sz="1400" b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WebGroupSampleDB.beginTransaction</a:t>
                      </a:r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400" b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AccessMode.READ_WRITE</a:t>
                      </a:r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);</a:t>
                      </a:r>
                    </a:p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		     </a:t>
                      </a:r>
                    </a:p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Person user = (Person)</a:t>
                      </a:r>
                      <a:r>
                        <a:rPr lang="en-US" sz="1400" b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WebGroupSampleDB.getNamedVertex</a:t>
                      </a:r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400" b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MemberName</a:t>
                      </a:r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);</a:t>
                      </a:r>
                    </a:p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		    </a:t>
                      </a:r>
                    </a:p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if(user==null){</a:t>
                      </a:r>
                    </a:p>
                    <a:p>
                      <a:pPr algn="l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find=false;</a:t>
                      </a:r>
                    </a:p>
                    <a:p>
                      <a:pPr algn="l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Person </a:t>
                      </a:r>
                      <a:r>
                        <a:rPr lang="en-US" sz="1400" b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newPerson</a:t>
                      </a:r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new Person(</a:t>
                      </a:r>
                      <a:r>
                        <a:rPr lang="en-US" sz="1400" b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MemberName</a:t>
                      </a:r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password);</a:t>
                      </a:r>
                    </a:p>
                    <a:p>
                      <a:pPr algn="l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en-US" sz="1400" b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WebGroupSampleDB.addVertex</a:t>
                      </a:r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400" b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newPerson</a:t>
                      </a:r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);</a:t>
                      </a:r>
                    </a:p>
                    <a:p>
                      <a:pPr algn="l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en-US" sz="1400" b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WebGroupSampleDB.nameVertex</a:t>
                      </a:r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400" b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MemberName</a:t>
                      </a:r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b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newPerson</a:t>
                      </a:r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);</a:t>
                      </a:r>
                    </a:p>
                    <a:p>
                      <a:pPr algn="l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99156"/>
            <a:ext cx="3316040" cy="2124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Create Person Node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Infinite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1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 a Friend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8229600" cy="2927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5" y="4371585"/>
            <a:ext cx="2819400" cy="2486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234246"/>
              </p:ext>
            </p:extLst>
          </p:nvPr>
        </p:nvGraphicFramePr>
        <p:xfrm>
          <a:off x="3200400" y="4724400"/>
          <a:ext cx="5867400" cy="2011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86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Friendship </a:t>
                      </a:r>
                      <a:r>
                        <a:rPr lang="en-US" sz="14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newFriend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= new Friendship();</a:t>
                      </a:r>
                    </a:p>
                    <a:p>
                      <a:endParaRPr lang="en-US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Person </a:t>
                      </a:r>
                      <a:r>
                        <a:rPr lang="en-US" sz="14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user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= (Person)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WebGroupSampleDB.getNamedVertex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userName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);</a:t>
                      </a:r>
                    </a:p>
                    <a:p>
                      <a:endParaRPr lang="en-US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Person </a:t>
                      </a:r>
                      <a:r>
                        <a:rPr lang="en-US" sz="14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friend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= (Person)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WebGroupSampleDB.getNamedVertex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friendName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);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</a:t>
                      </a:r>
                    </a:p>
                    <a:p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user.</a:t>
                      </a:r>
                      <a:r>
                        <a:rPr lang="en-US" sz="14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addEdge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newFriend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friend,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EdgeKind.</a:t>
                      </a:r>
                      <a:r>
                        <a:rPr lang="en-US" sz="14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BIDIRECTIONAL</a:t>
                      </a:r>
                      <a:r>
                        <a:rPr lang="en-US" sz="14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(short) 0);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Infinite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1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 a Status Node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229600" cy="23070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421123"/>
              </p:ext>
            </p:extLst>
          </p:nvPr>
        </p:nvGraphicFramePr>
        <p:xfrm>
          <a:off x="76200" y="4160520"/>
          <a:ext cx="5334000" cy="24688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334000"/>
              </a:tblGrid>
              <a:tr h="243840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Status </a:t>
                      </a:r>
                      <a:r>
                        <a:rPr lang="en-US" sz="14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newStatus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= new Status(status);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WebGroupSampleDB.</a:t>
                      </a:r>
                      <a:r>
                        <a:rPr lang="en-US" sz="14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addVertex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newStatus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);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Calendar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dateTime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=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Calendar.</a:t>
                      </a:r>
                      <a:r>
                        <a:rPr lang="en-US" sz="14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getInstance</a:t>
                      </a:r>
                      <a:r>
                        <a:rPr lang="en-US" sz="14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();    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Write </a:t>
                      </a:r>
                      <a:r>
                        <a:rPr lang="en-US" sz="1400" b="1" kern="1200" dirty="0" err="1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newPost</a:t>
                      </a:r>
                      <a:r>
                        <a:rPr lang="en-US" sz="1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 new Write(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dateTime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);    </a:t>
                      </a:r>
                    </a:p>
                    <a:p>
                      <a:endParaRPr lang="en-US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Person </a:t>
                      </a:r>
                      <a:r>
                        <a:rPr lang="en-US" sz="14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currentMember</a:t>
                      </a:r>
                      <a:r>
                        <a:rPr lang="en-US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 (Person)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WebGroupSampleDB.getNamedVertex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memberName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);</a:t>
                      </a:r>
                    </a:p>
                    <a:p>
                      <a:endParaRPr lang="en-US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currentMember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.addEdge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200" b="1" kern="1200" dirty="0" err="1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newPost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2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newStatus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EdgeKind.</a:t>
                      </a:r>
                      <a:r>
                        <a:rPr lang="en-US" sz="12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OUTGOING</a:t>
                      </a:r>
                      <a:r>
                        <a:rPr lang="en-US" sz="12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(short) 0</a:t>
                      </a:r>
                      <a:r>
                        <a:rPr lang="en-US" sz="12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);</a:t>
                      </a:r>
                      <a:endParaRPr lang="en-US" sz="1200" b="1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114800"/>
            <a:ext cx="3355454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5" descr="Infinite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06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127928"/>
              </p:ext>
            </p:extLst>
          </p:nvPr>
        </p:nvGraphicFramePr>
        <p:xfrm>
          <a:off x="381000" y="4191000"/>
          <a:ext cx="8229600" cy="24384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resultPrinter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= new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PrintPathResultsHandler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statusId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);</a:t>
                      </a:r>
                    </a:p>
                    <a:p>
                      <a:endParaRPr lang="en-US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PolicyChain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myPolicies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 new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PolicyChain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(new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MaximumPathDepthPolicy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));</a:t>
                      </a:r>
                    </a:p>
                    <a:p>
                      <a:endParaRPr lang="en-US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Person user = (Person)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WebGroupSampleDB.getNamedVertex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userName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);</a:t>
                      </a:r>
                    </a:p>
                    <a:p>
                      <a:endParaRPr lang="en-US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VertexTypes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statusVertexType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 new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VertexTypes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WebGroupSampleDB.getTypeId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("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com.infinitegraph.samples.webgroup.Status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"));</a:t>
                      </a:r>
                    </a:p>
                    <a:p>
                      <a:endParaRPr lang="en-US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Navigator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myNavigator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=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user.navigate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(null,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Guide.</a:t>
                      </a:r>
                      <a:r>
                        <a:rPr lang="en-US" sz="14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SIMPLE_DEPTH_FIRST</a:t>
                      </a:r>
                      <a:r>
                        <a:rPr lang="en-US" sz="14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4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Qualifier.FOREVER</a:t>
                      </a:r>
                      <a:r>
                        <a:rPr lang="en-US" sz="14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400" b="1" i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statusVertexType</a:t>
                      </a:r>
                      <a:r>
                        <a:rPr lang="en-US" sz="14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400" b="1" i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myPolicies</a:t>
                      </a:r>
                      <a:r>
                        <a:rPr lang="en-US" sz="14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4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resultPrinter</a:t>
                      </a:r>
                      <a:r>
                        <a:rPr lang="en-US" sz="14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);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Navigate Friends network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229600" cy="2667000"/>
          </a:xfrm>
        </p:spPr>
      </p:pic>
      <p:pic>
        <p:nvPicPr>
          <p:cNvPr id="7" name="Picture 5" descr="Infinite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3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2652"/>
            <a:ext cx="8229600" cy="4421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5" descr="Infinite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26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[1]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www.objectivity.com/infinitegraph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[2]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http://wiki.infinitegraph.com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[3]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http://www.nosqldatabases.com/main/tag/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infinitegraph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 http://www.objectivity.com/resources/white-papers/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Infinite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0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23622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Thank You!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NOSQL Databases Contd..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Document Databases 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Doc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ument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databases are similar to object databases, but without the need to predefine an object’s attributes (i.e., no schema required). </a:t>
            </a:r>
          </a:p>
          <a:p>
            <a:pPr lvl="1"/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Provides flexibility to store new types or unanticipated sizes of data/objects during operation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Graph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Databases</a:t>
            </a:r>
          </a:p>
          <a:p>
            <a:pPr lvl="1"/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Graph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databases are also similar to object databases, but the objects and relationships between them are all represented as objects with their own respective sets of attributes.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Enables very fast queries when the value of the data is the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relationships between people or items</a:t>
            </a:r>
          </a:p>
          <a:p>
            <a:pPr lvl="1"/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Use Graph Databases to identify a relationship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between people/items, even when there are many degrees of separation</a:t>
            </a:r>
          </a:p>
          <a:p>
            <a:pPr lvl="1"/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Where the relationships represent costs, identify the optimal combination of groups of people/items </a:t>
            </a:r>
          </a:p>
        </p:txBody>
      </p:sp>
      <p:pic>
        <p:nvPicPr>
          <p:cNvPr id="4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51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endParaRPr lang="en-US" sz="7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en-US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Infinite graph overview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5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477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History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50292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US" dirty="0"/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Started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an internal project in Objectivity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focusing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 management and analysis of graph data.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took the high performance distributed data engine from Objectivity/DB and married it to a graph management and analysis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platform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Objectivity/DB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Provides Powerful distributed object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storage,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Flexible class based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persistence,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Enterprise DB features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…. Lots of custom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coding,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Complex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deployment,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No generic algorithm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framework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Distributed Object Database Native core (broad platform support) with C++, Java, C# and Python Bindings 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78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477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Customers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&amp; Partners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315200" cy="484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6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477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Releases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first iteration and was offered as a public beta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first commercial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release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more features were added focused around scaling the graph in a distributed environment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On April 29, 2013 - Offers Improved Data Ingestion, Faster Search Results, and Open Use Data Connectors</a:t>
            </a:r>
          </a:p>
          <a:p>
            <a:endParaRPr lang="en-US" sz="2800" dirty="0"/>
          </a:p>
        </p:txBody>
      </p:sp>
      <p:pic>
        <p:nvPicPr>
          <p:cNvPr id="4" name="Picture 5" descr="Infinit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51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4634</TotalTime>
  <Words>2347</Words>
  <Application>Microsoft Office PowerPoint</Application>
  <PresentationFormat>On-screen Show (4:3)</PresentationFormat>
  <Paragraphs>427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Theme1</vt:lpstr>
      <vt:lpstr> </vt:lpstr>
      <vt:lpstr>Outline</vt:lpstr>
      <vt:lpstr>Introduction</vt:lpstr>
      <vt:lpstr>NOSQL Databases</vt:lpstr>
      <vt:lpstr>NOSQL Databases Contd..</vt:lpstr>
      <vt:lpstr>PowerPoint Presentation</vt:lpstr>
      <vt:lpstr>History</vt:lpstr>
      <vt:lpstr>Customers &amp; Partners</vt:lpstr>
      <vt:lpstr>Releases</vt:lpstr>
      <vt:lpstr>Targeting Large Graphs</vt:lpstr>
      <vt:lpstr>Distributed Graph Databases Must have</vt:lpstr>
      <vt:lpstr>Distributed Graph Partitioning</vt:lpstr>
      <vt:lpstr>Distributed Navigation</vt:lpstr>
      <vt:lpstr>Consistency Model</vt:lpstr>
      <vt:lpstr>Features</vt:lpstr>
      <vt:lpstr>Architecture</vt:lpstr>
      <vt:lpstr>PowerPoint Presentation</vt:lpstr>
      <vt:lpstr>Schema Model</vt:lpstr>
      <vt:lpstr>Creating Graph Database</vt:lpstr>
      <vt:lpstr>Connecting to Graph Database</vt:lpstr>
      <vt:lpstr>Graph with Persistent Elements</vt:lpstr>
      <vt:lpstr>Placement of Persistent Elements</vt:lpstr>
      <vt:lpstr>Local Data Access</vt:lpstr>
      <vt:lpstr>Distributed Data Access</vt:lpstr>
      <vt:lpstr>Data Creation</vt:lpstr>
      <vt:lpstr>Ingesting Data: Flow</vt:lpstr>
      <vt:lpstr>Ingesting Data</vt:lpstr>
      <vt:lpstr>Navigation</vt:lpstr>
      <vt:lpstr>Navigation</vt:lpstr>
      <vt:lpstr>Indexing</vt:lpstr>
      <vt:lpstr>Query</vt:lpstr>
      <vt:lpstr>Query</vt:lpstr>
      <vt:lpstr>Lock Server</vt:lpstr>
      <vt:lpstr>Lock Server</vt:lpstr>
      <vt:lpstr>Backup</vt:lpstr>
      <vt:lpstr>Restore</vt:lpstr>
      <vt:lpstr>PowerPoint Presentation</vt:lpstr>
      <vt:lpstr>Friends Network</vt:lpstr>
      <vt:lpstr>Graph Data</vt:lpstr>
      <vt:lpstr>Defining the Status Vertex</vt:lpstr>
      <vt:lpstr>Defining the Write Edge </vt:lpstr>
      <vt:lpstr>Create Person Node</vt:lpstr>
      <vt:lpstr>Add a Friend</vt:lpstr>
      <vt:lpstr>Add a Status Node</vt:lpstr>
      <vt:lpstr>Navigate Friends network</vt:lpstr>
      <vt:lpstr>PowerPoint Presentation</vt:lpstr>
      <vt:lpstr>REFERENCES</vt:lpstr>
      <vt:lpstr>Thank You!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Parallelization of stable model computation for non-stratified logic programs</dc:title>
  <dc:creator>Sadhna</dc:creator>
  <cp:lastModifiedBy>Sadhna</cp:lastModifiedBy>
  <cp:revision>184</cp:revision>
  <dcterms:created xsi:type="dcterms:W3CDTF">2013-04-14T19:27:37Z</dcterms:created>
  <dcterms:modified xsi:type="dcterms:W3CDTF">2013-05-03T10:18:31Z</dcterms:modified>
</cp:coreProperties>
</file>